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94" r:id="rId2"/>
    <p:sldId id="259" r:id="rId3"/>
    <p:sldId id="283" r:id="rId4"/>
    <p:sldId id="279" r:id="rId5"/>
    <p:sldId id="281" r:id="rId6"/>
    <p:sldId id="282" r:id="rId7"/>
    <p:sldId id="284" r:id="rId8"/>
    <p:sldId id="285" r:id="rId9"/>
    <p:sldId id="260" r:id="rId10"/>
    <p:sldId id="272" r:id="rId11"/>
    <p:sldId id="273" r:id="rId12"/>
    <p:sldId id="286" r:id="rId13"/>
    <p:sldId id="29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79312" autoAdjust="0"/>
  </p:normalViewPr>
  <p:slideViewPr>
    <p:cSldViewPr snapToGrid="0">
      <p:cViewPr varScale="1">
        <p:scale>
          <a:sx n="77" d="100"/>
          <a:sy n="77" d="100"/>
        </p:scale>
        <p:origin x="138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C22E7C-05FA-4B07-9A3E-26967016A603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D85EB0-CA0C-4149-A730-6931A131D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413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p05</a:t>
            </a:r>
          </a:p>
          <a:p>
            <a:r>
              <a:rPr lang="en-US" dirty="0"/>
              <a:t>a-box-light.html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85EB0-CA0C-4149-A730-6931A131D09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105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Scene – set up area/space for rendering, cameras, lights</a:t>
            </a:r>
          </a:p>
          <a:p>
            <a:r>
              <a:rPr lang="en-US">
                <a:cs typeface="Calibri"/>
              </a:rPr>
              <a:t>Camera – defines what we are viewing</a:t>
            </a:r>
          </a:p>
          <a:p>
            <a:r>
              <a:rPr lang="en-US">
                <a:cs typeface="Calibri"/>
              </a:rPr>
              <a:t>Render – build an image from a model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161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F3E416D2-D994-4F7A-8F62-B28B11BE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8" name="Picture 37" descr="A colorful squares and lines&#10;&#10;Description automatically generated">
            <a:extLst>
              <a:ext uri="{FF2B5EF4-FFF2-40B4-BE49-F238E27FC236}">
                <a16:creationId xmlns:a16="http://schemas.microsoft.com/office/drawing/2014/main" id="{F19E26CD-2E53-0914-FE6B-3EE538E80F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7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B27C166-470E-467E-9E9E-E235EEF3C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24691" y="0"/>
            <a:ext cx="7365784" cy="6858000"/>
          </a:xfrm>
          <a:custGeom>
            <a:avLst/>
            <a:gdLst>
              <a:gd name="connsiteX0" fmla="*/ 5742761 w 7365784"/>
              <a:gd name="connsiteY0" fmla="*/ 0 h 6858000"/>
              <a:gd name="connsiteX1" fmla="*/ 3076369 w 7365784"/>
              <a:gd name="connsiteY1" fmla="*/ 0 h 6858000"/>
              <a:gd name="connsiteX2" fmla="*/ 1949196 w 7365784"/>
              <a:gd name="connsiteY2" fmla="*/ 0 h 6858000"/>
              <a:gd name="connsiteX3" fmla="*/ 1583228 w 7365784"/>
              <a:gd name="connsiteY3" fmla="*/ 0 h 6858000"/>
              <a:gd name="connsiteX4" fmla="*/ 1457787 w 7365784"/>
              <a:gd name="connsiteY4" fmla="*/ 0 h 6858000"/>
              <a:gd name="connsiteX5" fmla="*/ 1445578 w 7365784"/>
              <a:gd name="connsiteY5" fmla="*/ 0 h 6858000"/>
              <a:gd name="connsiteX6" fmla="*/ 571708 w 7365784"/>
              <a:gd name="connsiteY6" fmla="*/ 0 h 6858000"/>
              <a:gd name="connsiteX7" fmla="*/ 237757 w 7365784"/>
              <a:gd name="connsiteY7" fmla="*/ 0 h 6858000"/>
              <a:gd name="connsiteX8" fmla="*/ 205161 w 7365784"/>
              <a:gd name="connsiteY8" fmla="*/ 0 h 6858000"/>
              <a:gd name="connsiteX9" fmla="*/ 0 w 7365784"/>
              <a:gd name="connsiteY9" fmla="*/ 0 h 6858000"/>
              <a:gd name="connsiteX10" fmla="*/ 0 w 7365784"/>
              <a:gd name="connsiteY10" fmla="*/ 6858000 h 6858000"/>
              <a:gd name="connsiteX11" fmla="*/ 205161 w 7365784"/>
              <a:gd name="connsiteY11" fmla="*/ 6858000 h 6858000"/>
              <a:gd name="connsiteX12" fmla="*/ 237757 w 7365784"/>
              <a:gd name="connsiteY12" fmla="*/ 6858000 h 6858000"/>
              <a:gd name="connsiteX13" fmla="*/ 571708 w 7365784"/>
              <a:gd name="connsiteY13" fmla="*/ 6858000 h 6858000"/>
              <a:gd name="connsiteX14" fmla="*/ 1274834 w 7365784"/>
              <a:gd name="connsiteY14" fmla="*/ 6858000 h 6858000"/>
              <a:gd name="connsiteX15" fmla="*/ 1445578 w 7365784"/>
              <a:gd name="connsiteY15" fmla="*/ 6858000 h 6858000"/>
              <a:gd name="connsiteX16" fmla="*/ 1457787 w 7365784"/>
              <a:gd name="connsiteY16" fmla="*/ 6858000 h 6858000"/>
              <a:gd name="connsiteX17" fmla="*/ 1949196 w 7365784"/>
              <a:gd name="connsiteY17" fmla="*/ 6858000 h 6858000"/>
              <a:gd name="connsiteX18" fmla="*/ 3076369 w 7365784"/>
              <a:gd name="connsiteY18" fmla="*/ 6858000 h 6858000"/>
              <a:gd name="connsiteX19" fmla="*/ 4863030 w 7365784"/>
              <a:gd name="connsiteY19" fmla="*/ 6858000 h 6858000"/>
              <a:gd name="connsiteX20" fmla="*/ 4974786 w 7365784"/>
              <a:gd name="connsiteY20" fmla="*/ 6780599 h 6858000"/>
              <a:gd name="connsiteX21" fmla="*/ 5491434 w 7365784"/>
              <a:gd name="connsiteY21" fmla="*/ 6374814 h 6858000"/>
              <a:gd name="connsiteX22" fmla="*/ 7365784 w 7365784"/>
              <a:gd name="connsiteY22" fmla="*/ 3621656 h 6858000"/>
              <a:gd name="connsiteX23" fmla="*/ 5764885 w 7365784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365784" h="6858000">
                <a:moveTo>
                  <a:pt x="5742761" y="0"/>
                </a:moveTo>
                <a:lnTo>
                  <a:pt x="3076369" y="0"/>
                </a:lnTo>
                <a:lnTo>
                  <a:pt x="1949196" y="0"/>
                </a:lnTo>
                <a:lnTo>
                  <a:pt x="1583228" y="0"/>
                </a:lnTo>
                <a:lnTo>
                  <a:pt x="1457787" y="0"/>
                </a:lnTo>
                <a:lnTo>
                  <a:pt x="1445578" y="0"/>
                </a:lnTo>
                <a:lnTo>
                  <a:pt x="571708" y="0"/>
                </a:lnTo>
                <a:lnTo>
                  <a:pt x="237757" y="0"/>
                </a:lnTo>
                <a:lnTo>
                  <a:pt x="205161" y="0"/>
                </a:lnTo>
                <a:lnTo>
                  <a:pt x="0" y="0"/>
                </a:lnTo>
                <a:lnTo>
                  <a:pt x="0" y="6858000"/>
                </a:lnTo>
                <a:lnTo>
                  <a:pt x="205161" y="6858000"/>
                </a:lnTo>
                <a:lnTo>
                  <a:pt x="237757" y="6858000"/>
                </a:lnTo>
                <a:lnTo>
                  <a:pt x="571708" y="6858000"/>
                </a:lnTo>
                <a:lnTo>
                  <a:pt x="1274834" y="6858000"/>
                </a:lnTo>
                <a:lnTo>
                  <a:pt x="1445578" y="6858000"/>
                </a:lnTo>
                <a:lnTo>
                  <a:pt x="1457787" y="6858000"/>
                </a:lnTo>
                <a:lnTo>
                  <a:pt x="1949196" y="6858000"/>
                </a:lnTo>
                <a:lnTo>
                  <a:pt x="3076369" y="6858000"/>
                </a:lnTo>
                <a:lnTo>
                  <a:pt x="4863030" y="6858000"/>
                </a:lnTo>
                <a:lnTo>
                  <a:pt x="4974786" y="6780599"/>
                </a:lnTo>
                <a:cubicBezTo>
                  <a:pt x="5148604" y="6653108"/>
                  <a:pt x="5319231" y="6515397"/>
                  <a:pt x="5491434" y="6374814"/>
                </a:cubicBezTo>
                <a:cubicBezTo>
                  <a:pt x="6437059" y="5602839"/>
                  <a:pt x="7365784" y="4969131"/>
                  <a:pt x="7365784" y="3621656"/>
                </a:cubicBezTo>
                <a:cubicBezTo>
                  <a:pt x="7365784" y="2093192"/>
                  <a:pt x="6792048" y="754641"/>
                  <a:pt x="576488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3636C8-1392-483A-8A7A-CA259E80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3671" y="0"/>
            <a:ext cx="7208329" cy="6858000"/>
          </a:xfrm>
          <a:custGeom>
            <a:avLst/>
            <a:gdLst>
              <a:gd name="connsiteX0" fmla="*/ 5585306 w 7208329"/>
              <a:gd name="connsiteY0" fmla="*/ 0 h 6858000"/>
              <a:gd name="connsiteX1" fmla="*/ 2918914 w 7208329"/>
              <a:gd name="connsiteY1" fmla="*/ 0 h 6858000"/>
              <a:gd name="connsiteX2" fmla="*/ 1592911 w 7208329"/>
              <a:gd name="connsiteY2" fmla="*/ 0 h 6858000"/>
              <a:gd name="connsiteX3" fmla="*/ 1425773 w 7208329"/>
              <a:gd name="connsiteY3" fmla="*/ 0 h 6858000"/>
              <a:gd name="connsiteX4" fmla="*/ 1300332 w 7208329"/>
              <a:gd name="connsiteY4" fmla="*/ 0 h 6858000"/>
              <a:gd name="connsiteX5" fmla="*/ 1288123 w 7208329"/>
              <a:gd name="connsiteY5" fmla="*/ 0 h 6858000"/>
              <a:gd name="connsiteX6" fmla="*/ 414253 w 7208329"/>
              <a:gd name="connsiteY6" fmla="*/ 0 h 6858000"/>
              <a:gd name="connsiteX7" fmla="*/ 80302 w 7208329"/>
              <a:gd name="connsiteY7" fmla="*/ 0 h 6858000"/>
              <a:gd name="connsiteX8" fmla="*/ 47706 w 7208329"/>
              <a:gd name="connsiteY8" fmla="*/ 0 h 6858000"/>
              <a:gd name="connsiteX9" fmla="*/ 0 w 7208329"/>
              <a:gd name="connsiteY9" fmla="*/ 0 h 6858000"/>
              <a:gd name="connsiteX10" fmla="*/ 0 w 7208329"/>
              <a:gd name="connsiteY10" fmla="*/ 6858000 h 6858000"/>
              <a:gd name="connsiteX11" fmla="*/ 47706 w 7208329"/>
              <a:gd name="connsiteY11" fmla="*/ 6858000 h 6858000"/>
              <a:gd name="connsiteX12" fmla="*/ 80302 w 7208329"/>
              <a:gd name="connsiteY12" fmla="*/ 6858000 h 6858000"/>
              <a:gd name="connsiteX13" fmla="*/ 414253 w 7208329"/>
              <a:gd name="connsiteY13" fmla="*/ 6858000 h 6858000"/>
              <a:gd name="connsiteX14" fmla="*/ 1117379 w 7208329"/>
              <a:gd name="connsiteY14" fmla="*/ 6858000 h 6858000"/>
              <a:gd name="connsiteX15" fmla="*/ 1288123 w 7208329"/>
              <a:gd name="connsiteY15" fmla="*/ 6858000 h 6858000"/>
              <a:gd name="connsiteX16" fmla="*/ 1300332 w 7208329"/>
              <a:gd name="connsiteY16" fmla="*/ 6858000 h 6858000"/>
              <a:gd name="connsiteX17" fmla="*/ 1592911 w 7208329"/>
              <a:gd name="connsiteY17" fmla="*/ 6858000 h 6858000"/>
              <a:gd name="connsiteX18" fmla="*/ 2918914 w 7208329"/>
              <a:gd name="connsiteY18" fmla="*/ 6858000 h 6858000"/>
              <a:gd name="connsiteX19" fmla="*/ 4705575 w 7208329"/>
              <a:gd name="connsiteY19" fmla="*/ 6858000 h 6858000"/>
              <a:gd name="connsiteX20" fmla="*/ 4817331 w 7208329"/>
              <a:gd name="connsiteY20" fmla="*/ 6780599 h 6858000"/>
              <a:gd name="connsiteX21" fmla="*/ 5333979 w 7208329"/>
              <a:gd name="connsiteY21" fmla="*/ 6374814 h 6858000"/>
              <a:gd name="connsiteX22" fmla="*/ 7208329 w 7208329"/>
              <a:gd name="connsiteY22" fmla="*/ 3621656 h 6858000"/>
              <a:gd name="connsiteX23" fmla="*/ 5607430 w 7208329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08329" h="6858000">
                <a:moveTo>
                  <a:pt x="5585306" y="0"/>
                </a:moveTo>
                <a:lnTo>
                  <a:pt x="2918914" y="0"/>
                </a:lnTo>
                <a:lnTo>
                  <a:pt x="1592911" y="0"/>
                </a:lnTo>
                <a:lnTo>
                  <a:pt x="1425773" y="0"/>
                </a:lnTo>
                <a:lnTo>
                  <a:pt x="1300332" y="0"/>
                </a:lnTo>
                <a:lnTo>
                  <a:pt x="1288123" y="0"/>
                </a:lnTo>
                <a:lnTo>
                  <a:pt x="414253" y="0"/>
                </a:lnTo>
                <a:lnTo>
                  <a:pt x="80302" y="0"/>
                </a:lnTo>
                <a:lnTo>
                  <a:pt x="47706" y="0"/>
                </a:lnTo>
                <a:lnTo>
                  <a:pt x="0" y="0"/>
                </a:lnTo>
                <a:lnTo>
                  <a:pt x="0" y="6858000"/>
                </a:lnTo>
                <a:lnTo>
                  <a:pt x="47706" y="6858000"/>
                </a:lnTo>
                <a:lnTo>
                  <a:pt x="80302" y="6858000"/>
                </a:lnTo>
                <a:lnTo>
                  <a:pt x="414253" y="6858000"/>
                </a:lnTo>
                <a:lnTo>
                  <a:pt x="1117379" y="6858000"/>
                </a:lnTo>
                <a:lnTo>
                  <a:pt x="1288123" y="6858000"/>
                </a:lnTo>
                <a:lnTo>
                  <a:pt x="1300332" y="6858000"/>
                </a:lnTo>
                <a:lnTo>
                  <a:pt x="1592911" y="6858000"/>
                </a:lnTo>
                <a:lnTo>
                  <a:pt x="2918914" y="6858000"/>
                </a:lnTo>
                <a:lnTo>
                  <a:pt x="4705575" y="6858000"/>
                </a:lnTo>
                <a:lnTo>
                  <a:pt x="4817331" y="6780599"/>
                </a:lnTo>
                <a:cubicBezTo>
                  <a:pt x="4991149" y="6653108"/>
                  <a:pt x="5161776" y="6515397"/>
                  <a:pt x="5333979" y="6374814"/>
                </a:cubicBezTo>
                <a:cubicBezTo>
                  <a:pt x="6279604" y="5602839"/>
                  <a:pt x="7208329" y="4969131"/>
                  <a:pt x="7208329" y="3621656"/>
                </a:cubicBezTo>
                <a:cubicBezTo>
                  <a:pt x="7208329" y="2093192"/>
                  <a:pt x="6634593" y="754641"/>
                  <a:pt x="5607430" y="1499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7539A79B-DFBA-4781-B0DE-4044B072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1139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0897" y="1346268"/>
            <a:ext cx="5568285" cy="2809475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ea typeface="Calibri Light"/>
                <a:cs typeface="Calibri Light"/>
              </a:rPr>
              <a:t>AR/VR Workshop</a:t>
            </a:r>
            <a:br>
              <a:rPr lang="en-US" dirty="0">
                <a:ea typeface="Calibri Light"/>
                <a:cs typeface="Calibri Light"/>
              </a:rPr>
            </a:br>
            <a:r>
              <a:rPr lang="en-US" b="1" dirty="0">
                <a:latin typeface="Calibri"/>
                <a:ea typeface="Calibri"/>
                <a:cs typeface="Calibri"/>
              </a:rPr>
              <a:t>Cameras and lights</a:t>
            </a:r>
            <a:endParaRPr lang="en-US" dirty="0">
              <a:ea typeface="Calibri Light"/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9341" y="4251279"/>
            <a:ext cx="5569714" cy="103722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solidFill>
                  <a:srgbClr val="0070C0"/>
                </a:solidFill>
                <a:ea typeface="Calibri"/>
                <a:cs typeface="Calibri"/>
              </a:rPr>
              <a:t>Phillip G. Bradford</a:t>
            </a:r>
          </a:p>
          <a:p>
            <a:pPr algn="l"/>
            <a:r>
              <a:rPr lang="en-US" dirty="0">
                <a:solidFill>
                  <a:srgbClr val="0070C0"/>
                </a:solidFill>
                <a:ea typeface="Calibri"/>
                <a:cs typeface="Calibri"/>
              </a:rPr>
              <a:t>University of Connecticut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9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9391A-3537-1C7A-562C-621BC5D9E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3DoF or 6DoF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2CE65A-6250-8F91-C713-360CD71F9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content is protected and may not be shared, uploaded, or distributed</a:t>
            </a:r>
          </a:p>
        </p:txBody>
      </p:sp>
      <p:pic>
        <p:nvPicPr>
          <p:cNvPr id="5" name="Graphic 5" descr="User with solid fill">
            <a:extLst>
              <a:ext uri="{FF2B5EF4-FFF2-40B4-BE49-F238E27FC236}">
                <a16:creationId xmlns:a16="http://schemas.microsoft.com/office/drawing/2014/main" id="{124FA7C4-8C0E-4D52-6CF4-B0AAF02E6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96100" y="2870200"/>
            <a:ext cx="914400" cy="914400"/>
          </a:xfrm>
          <a:prstGeom prst="rect">
            <a:avLst/>
          </a:prstGeom>
        </p:spPr>
      </p:pic>
      <p:pic>
        <p:nvPicPr>
          <p:cNvPr id="6" name="Graphic 6" descr="3d Glasses with solid fill">
            <a:extLst>
              <a:ext uri="{FF2B5EF4-FFF2-40B4-BE49-F238E27FC236}">
                <a16:creationId xmlns:a16="http://schemas.microsoft.com/office/drawing/2014/main" id="{4E7B4F9E-4DD3-1B33-5569-9D443627FF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41575" y="2974975"/>
            <a:ext cx="914400" cy="914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265938-5959-F544-F88C-6E27AD76AB2D}"/>
              </a:ext>
            </a:extLst>
          </p:cNvPr>
          <p:cNvCxnSpPr/>
          <p:nvPr/>
        </p:nvCxnSpPr>
        <p:spPr>
          <a:xfrm>
            <a:off x="2876550" y="2559050"/>
            <a:ext cx="38100" cy="186690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94EB638-176C-7948-AB96-9DB9FD8C60BD}"/>
              </a:ext>
            </a:extLst>
          </p:cNvPr>
          <p:cNvCxnSpPr>
            <a:cxnSpLocks/>
          </p:cNvCxnSpPr>
          <p:nvPr/>
        </p:nvCxnSpPr>
        <p:spPr>
          <a:xfrm>
            <a:off x="1911350" y="3778249"/>
            <a:ext cx="2082800" cy="1270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3EB521-8846-CC51-E576-AB387FA3A56B}"/>
              </a:ext>
            </a:extLst>
          </p:cNvPr>
          <p:cNvCxnSpPr>
            <a:cxnSpLocks/>
          </p:cNvCxnSpPr>
          <p:nvPr/>
        </p:nvCxnSpPr>
        <p:spPr>
          <a:xfrm flipV="1">
            <a:off x="1873250" y="3028948"/>
            <a:ext cx="2171700" cy="1397000"/>
          </a:xfrm>
          <a:prstGeom prst="straightConnector1">
            <a:avLst/>
          </a:prstGeom>
          <a:ln>
            <a:solidFill>
              <a:srgbClr val="0070C0"/>
            </a:solidFill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A483D1E-A830-6A60-6AF8-198BA49618E1}"/>
              </a:ext>
            </a:extLst>
          </p:cNvPr>
          <p:cNvSpPr txBox="1"/>
          <p:nvPr/>
        </p:nvSpPr>
        <p:spPr>
          <a:xfrm>
            <a:off x="1625599" y="4851400"/>
            <a:ext cx="241617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Calibri"/>
              </a:rPr>
              <a:t>Rotation in 3D</a:t>
            </a:r>
            <a:endParaRPr lang="en-US" sz="2400">
              <a:cs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B76691-3C67-37BF-7792-7BB1D58924EF}"/>
              </a:ext>
            </a:extLst>
          </p:cNvPr>
          <p:cNvSpPr txBox="1"/>
          <p:nvPr/>
        </p:nvSpPr>
        <p:spPr>
          <a:xfrm>
            <a:off x="6375398" y="4851399"/>
            <a:ext cx="307657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Calibri"/>
              </a:rPr>
              <a:t>Translation in 3D</a:t>
            </a:r>
            <a:endParaRPr lang="en-US" sz="2400">
              <a:cs typeface="Calibri" panose="020F0502020204030204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8598536-A595-5D4E-9D11-6FA9BB86DAF7}"/>
              </a:ext>
            </a:extLst>
          </p:cNvPr>
          <p:cNvCxnSpPr>
            <a:cxnSpLocks/>
          </p:cNvCxnSpPr>
          <p:nvPr/>
        </p:nvCxnSpPr>
        <p:spPr>
          <a:xfrm>
            <a:off x="7334250" y="2749549"/>
            <a:ext cx="38100" cy="186690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22D473-FD09-56EA-F705-003E1180A02F}"/>
              </a:ext>
            </a:extLst>
          </p:cNvPr>
          <p:cNvCxnSpPr>
            <a:cxnSpLocks/>
          </p:cNvCxnSpPr>
          <p:nvPr/>
        </p:nvCxnSpPr>
        <p:spPr>
          <a:xfrm>
            <a:off x="6369050" y="3968748"/>
            <a:ext cx="2082800" cy="1270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792B8F-D377-0888-6286-3EF84BF58103}"/>
              </a:ext>
            </a:extLst>
          </p:cNvPr>
          <p:cNvCxnSpPr>
            <a:cxnSpLocks/>
          </p:cNvCxnSpPr>
          <p:nvPr/>
        </p:nvCxnSpPr>
        <p:spPr>
          <a:xfrm flipV="1">
            <a:off x="6330949" y="3219447"/>
            <a:ext cx="2171700" cy="1397000"/>
          </a:xfrm>
          <a:prstGeom prst="straightConnector1">
            <a:avLst/>
          </a:prstGeom>
          <a:ln>
            <a:solidFill>
              <a:srgbClr val="0070C0"/>
            </a:solidFill>
            <a:prstDash val="dash"/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62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1D9D4-6030-20C0-453A-A0744C9F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Perspective Camera()</a:t>
            </a:r>
            <a:endParaRPr lang="en-US" err="1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7A0E0-9F45-36F3-ABA1-689A96304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(45, 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 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0.1, 1000);</a:t>
            </a:r>
            <a:endParaRPr lang="en-US">
              <a:cs typeface="Calibri"/>
            </a:endParaRP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// position and point the camera to the center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camera.position.x</a:t>
            </a:r>
            <a:r>
              <a:rPr lang="en-US">
                <a:ea typeface="+mn-lt"/>
                <a:cs typeface="+mn-lt"/>
              </a:rPr>
              <a:t> = 15;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camera.position.y</a:t>
            </a:r>
            <a:r>
              <a:rPr lang="en-US">
                <a:ea typeface="+mn-lt"/>
                <a:cs typeface="+mn-lt"/>
              </a:rPr>
              <a:t> = 16;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camera.position.z</a:t>
            </a:r>
            <a:r>
              <a:rPr lang="en-US">
                <a:ea typeface="+mn-lt"/>
                <a:cs typeface="+mn-lt"/>
              </a:rPr>
              <a:t> = 13;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camera.lookAt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scene.position</a:t>
            </a:r>
            <a:r>
              <a:rPr lang="en-US">
                <a:ea typeface="+mn-lt"/>
                <a:cs typeface="+mn-lt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96646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F1C76-DDF1-E6A0-07A3-A8C66B707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 and orbit; camera &amp; 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701C-DE3A-5C2E-6FAE-7426A8EAF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solidFill>
                  <a:srgbClr val="FF0000"/>
                </a:solidFill>
              </a:rPr>
              <a:t>a-earth-spin-and-orbit.</a:t>
            </a:r>
            <a:r>
              <a:rPr lang="en-US" dirty="0">
                <a:solidFill>
                  <a:srgbClr val="FF0000"/>
                </a:solidFill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3032627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C53F79-2BE7-9D02-E76B-9170C74561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7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79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32E1B-304C-70CA-4FE2-121036B4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Calibri Light"/>
                <a:cs typeface="Calibri Light"/>
              </a:rPr>
              <a:t>Outline</a:t>
            </a:r>
            <a:endParaRPr lang="en-US">
              <a:solidFill>
                <a:srgbClr val="0070C0"/>
              </a:solidFill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D594-86CE-1ED4-994C-042A2971E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Light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ambient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directional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Cameras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Apertures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Field of view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69712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CF13F-90A4-2843-29AA-7ED509064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72E80-7FB8-BC4C-61AF-0EAD13EB3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8804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Ambient light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&lt;a-entity id="</a:t>
            </a:r>
            <a:r>
              <a:rPr lang="en-US" b="1" dirty="0" err="1">
                <a:solidFill>
                  <a:srgbClr val="0070C0"/>
                </a:solidFill>
              </a:rPr>
              <a:t>amb</a:t>
            </a:r>
            <a:r>
              <a:rPr lang="en-US" b="1" dirty="0">
                <a:solidFill>
                  <a:srgbClr val="0070C0"/>
                </a:solidFill>
              </a:rPr>
              <a:t>-light" light="type: ambient; intensity:1  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color:#BBBBBB; "&gt; &lt;/a-entity&gt;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Directional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>
                <a:solidFill>
                  <a:srgbClr val="0070C0"/>
                </a:solidFill>
              </a:rPr>
              <a:t>&lt;a-entity light="type: directional; color:#BBBBBB; intensity: 1"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>
                <a:solidFill>
                  <a:srgbClr val="FF0000"/>
                </a:solidFill>
              </a:rPr>
              <a:t>position="20 200 100"</a:t>
            </a:r>
            <a:r>
              <a:rPr lang="en-US" b="1" dirty="0">
                <a:solidFill>
                  <a:srgbClr val="0070C0"/>
                </a:solidFill>
              </a:rPr>
              <a:t>&gt;&lt;/a-entity&gt;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835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E4E1B-0E9E-53BA-99ED-3D1EFD2C4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Cameras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AE6CF-532A-5875-63A7-A67189A5C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Default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&lt;a-entity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camera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=</a:t>
            </a:r>
            <a:r>
              <a:rPr lang="en-US" b="0" i="0" dirty="0">
                <a:solidFill>
                  <a:srgbClr val="44BB88"/>
                </a:solidFill>
                <a:effectLst/>
                <a:latin typeface="Fira Mono" panose="020F0502020204030204" pitchFamily="49" charset="0"/>
              </a:rPr>
              <a:t>"active: true"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look-controls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  <a:r>
              <a:rPr lang="en-US" b="0" i="0" dirty="0" err="1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wasd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-controls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position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=</a:t>
            </a:r>
            <a:r>
              <a:rPr lang="en-US" b="0" i="0" dirty="0">
                <a:solidFill>
                  <a:srgbClr val="44BB88"/>
                </a:solidFill>
                <a:effectLst/>
                <a:latin typeface="Fira Mono" panose="020F0502020204030204" pitchFamily="49" charset="0"/>
              </a:rPr>
              <a:t>"0 1.6 0"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data-</a:t>
            </a:r>
            <a:r>
              <a:rPr lang="en-US" b="0" i="0" dirty="0" err="1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aframe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-default-camera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&gt;&lt;/a-entity&gt;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448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FFF10-A6E5-7FD1-79A3-C439697BB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VR images / videos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98E0B-F179-9CCA-D979-7C2CA7F53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360</a:t>
            </a:r>
            <a:r>
              <a:rPr lang="en-US" baseline="30000" dirty="0"/>
              <a:t>o</a:t>
            </a:r>
            <a:r>
              <a:rPr lang="en-US" dirty="0"/>
              <a:t> images / videos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Put in the camera’s perspective </a:t>
            </a:r>
          </a:p>
          <a:p>
            <a:pPr marL="0" indent="0">
              <a:buNone/>
            </a:pPr>
            <a:r>
              <a:rPr lang="en-US" dirty="0"/>
              <a:t>	Camera defaults to (0,</a:t>
            </a:r>
            <a:r>
              <a:rPr lang="en-US" dirty="0">
                <a:solidFill>
                  <a:srgbClr val="FF0000"/>
                </a:solidFill>
              </a:rPr>
              <a:t>1.6</a:t>
            </a:r>
            <a:r>
              <a:rPr lang="en-US" dirty="0"/>
              <a:t>,0)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927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EDB1D-7CE8-A5EB-B5A0-EB9B55947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see the camera?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7E18E-4B91-BA64-4778-5C914E407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A-frame Inspector: </a:t>
            </a:r>
            <a:r>
              <a:rPr lang="en-US" dirty="0">
                <a:solidFill>
                  <a:schemeClr val="accent1"/>
                </a:solidFill>
              </a:rPr>
              <a:t>&lt;CTRL&gt;-&lt;ALT&gt;-I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20F77E-038B-E81B-0BF0-25289ACD1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761" y="2996238"/>
            <a:ext cx="4305982" cy="318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546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061D0-C5B2-8876-90C7-3FCCA2EC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A-camera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E714D-CBA0-A158-1805-5308C00A9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it-IT" dirty="0"/>
              <a:t>&lt;a-scene&gt;</a:t>
            </a:r>
          </a:p>
          <a:p>
            <a:pPr marL="0" indent="0">
              <a:buNone/>
            </a:pPr>
            <a:r>
              <a:rPr lang="it-IT" dirty="0"/>
              <a:t>	&lt;a-camera position="0 -1.6 4.5"&gt;&lt;/a-camera&gt;</a:t>
            </a:r>
          </a:p>
          <a:p>
            <a:pPr marL="0" indent="0">
              <a:buNone/>
            </a:pPr>
            <a:r>
              <a:rPr lang="it-IT" dirty="0"/>
              <a:t>&lt;/a-scene&gt;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9C46EE-DC1B-ABF3-1AAE-92F6E33090D6}"/>
              </a:ext>
            </a:extLst>
          </p:cNvPr>
          <p:cNvSpPr/>
          <p:nvPr/>
        </p:nvSpPr>
        <p:spPr>
          <a:xfrm>
            <a:off x="7414590" y="1441174"/>
            <a:ext cx="3329609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a-box-camera.html</a:t>
            </a:r>
          </a:p>
        </p:txBody>
      </p:sp>
    </p:spTree>
    <p:extLst>
      <p:ext uri="{BB962C8B-B14F-4D97-AF65-F5344CB8AC3E}">
        <p14:creationId xmlns:p14="http://schemas.microsoft.com/office/powerpoint/2010/main" val="4009085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Camera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Scene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Camera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Renderer 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E75F89E-8C37-2C3D-0FDC-8F315822481D}"/>
              </a:ext>
            </a:extLst>
          </p:cNvPr>
          <p:cNvGrpSpPr/>
          <p:nvPr/>
        </p:nvGrpSpPr>
        <p:grpSpPr>
          <a:xfrm>
            <a:off x="3350024" y="2452478"/>
            <a:ext cx="7165575" cy="1816971"/>
            <a:chOff x="3350024" y="2452478"/>
            <a:chExt cx="7165575" cy="1816971"/>
          </a:xfrm>
        </p:grpSpPr>
        <p:sp>
          <p:nvSpPr>
            <p:cNvPr id="4" name="Cylinder 3">
              <a:extLst>
                <a:ext uri="{FF2B5EF4-FFF2-40B4-BE49-F238E27FC236}">
                  <a16:creationId xmlns:a16="http://schemas.microsoft.com/office/drawing/2014/main" id="{C8DE1178-6562-730A-4AE6-7056C0B8DB64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Beveled 6">
              <a:extLst>
                <a:ext uri="{FF2B5EF4-FFF2-40B4-BE49-F238E27FC236}">
                  <a16:creationId xmlns:a16="http://schemas.microsoft.com/office/drawing/2014/main" id="{77BDC5CE-238E-F523-87C1-5C18EDD81FD0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8" descr="Mountains and a lake">
              <a:extLst>
                <a:ext uri="{FF2B5EF4-FFF2-40B4-BE49-F238E27FC236}">
                  <a16:creationId xmlns:a16="http://schemas.microsoft.com/office/drawing/2014/main" id="{8825A0C0-E404-4829-4E13-BDD1B343E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EEE8955-4964-B409-E118-56EDD03FBA1E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AECE64C-7D4A-C9CC-3321-3CEA5B7B9C61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6212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Perspective Camera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const 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( 75, 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 0.1, 1000 );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Field of view: 75 degrees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Aspect ratio: width/height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0.1, 1000: Near, far clipping 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FEDF4C6-031C-9D81-CF44-CD0DE5621C12}"/>
              </a:ext>
            </a:extLst>
          </p:cNvPr>
          <p:cNvGrpSpPr/>
          <p:nvPr/>
        </p:nvGrpSpPr>
        <p:grpSpPr>
          <a:xfrm>
            <a:off x="5690453" y="3581871"/>
            <a:ext cx="6403575" cy="1816971"/>
            <a:chOff x="3350024" y="2452478"/>
            <a:chExt cx="7165575" cy="1816971"/>
          </a:xfrm>
        </p:grpSpPr>
        <p:sp>
          <p:nvSpPr>
            <p:cNvPr id="5" name="Cylinder 4">
              <a:extLst>
                <a:ext uri="{FF2B5EF4-FFF2-40B4-BE49-F238E27FC236}">
                  <a16:creationId xmlns:a16="http://schemas.microsoft.com/office/drawing/2014/main" id="{35F65F1C-4A30-BD8B-14A0-6E5D78891556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Beveled 5">
              <a:extLst>
                <a:ext uri="{FF2B5EF4-FFF2-40B4-BE49-F238E27FC236}">
                  <a16:creationId xmlns:a16="http://schemas.microsoft.com/office/drawing/2014/main" id="{D59BE7E2-A91D-ECF4-65E9-92CE47B38826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8" descr="Mountains and a lake">
              <a:extLst>
                <a:ext uri="{FF2B5EF4-FFF2-40B4-BE49-F238E27FC236}">
                  <a16:creationId xmlns:a16="http://schemas.microsoft.com/office/drawing/2014/main" id="{534F987B-E1AE-58AD-1E87-0D9922DBC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A2AFA6A-1505-3031-964A-5D4E78D71597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0AF61F3-6552-DAF3-188F-D428174BE8A7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0163064-EBBA-A472-7A1E-A163D9573AF0}"/>
              </a:ext>
            </a:extLst>
          </p:cNvPr>
          <p:cNvSpPr txBox="1"/>
          <p:nvPr/>
        </p:nvSpPr>
        <p:spPr>
          <a:xfrm>
            <a:off x="7606392" y="4259035"/>
            <a:ext cx="68443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75</a:t>
            </a:r>
            <a:r>
              <a:rPr lang="en-US" baseline="30000">
                <a:cs typeface="Calibri"/>
              </a:rPr>
              <a:t>o</a:t>
            </a:r>
            <a:r>
              <a:rPr lang="en-US">
                <a:cs typeface="Calibri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64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906</TotalTime>
  <Words>353</Words>
  <Application>Microsoft Office PowerPoint</Application>
  <PresentationFormat>Widescreen</PresentationFormat>
  <Paragraphs>82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Meiryo</vt:lpstr>
      <vt:lpstr>Arial</vt:lpstr>
      <vt:lpstr>Calibri</vt:lpstr>
      <vt:lpstr>Calibri Light</vt:lpstr>
      <vt:lpstr>Fira Mono</vt:lpstr>
      <vt:lpstr>office theme</vt:lpstr>
      <vt:lpstr>AR/VR Workshop Cameras and lights</vt:lpstr>
      <vt:lpstr>Outline</vt:lpstr>
      <vt:lpstr>Light</vt:lpstr>
      <vt:lpstr>Cameras</vt:lpstr>
      <vt:lpstr>VR images / videos</vt:lpstr>
      <vt:lpstr>How do we see the camera?</vt:lpstr>
      <vt:lpstr>A-camera</vt:lpstr>
      <vt:lpstr>Camera </vt:lpstr>
      <vt:lpstr>Perspective Camera</vt:lpstr>
      <vt:lpstr>3DoF or 6DoF</vt:lpstr>
      <vt:lpstr>Perspective Camera()</vt:lpstr>
      <vt:lpstr>Rotation and orbit; camera &amp; lights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Bradford, Phillip</dc:creator>
  <cp:lastModifiedBy>Bradford, Phillip</cp:lastModifiedBy>
  <cp:revision>176</cp:revision>
  <dcterms:created xsi:type="dcterms:W3CDTF">2023-10-08T23:58:23Z</dcterms:created>
  <dcterms:modified xsi:type="dcterms:W3CDTF">2024-10-26T19:34:04Z</dcterms:modified>
</cp:coreProperties>
</file>

<file path=docProps/thumbnail.jpeg>
</file>